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7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2543D-19A0-48D9-9BB1-030B192F40D5}" type="datetimeFigureOut">
              <a:rPr lang="en-US" smtClean="0"/>
              <a:pPr/>
              <a:t>4/30/2012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E27D7C-F36E-43A1-8F46-8921CC22E56B}" type="slidenum">
              <a:rPr lang="en-US" smtClean="0"/>
              <a:pPr/>
              <a:t>‹#›</a:t>
            </a:fld>
            <a:endParaRPr lang="en-US"/>
          </a:p>
        </p:txBody>
      </p:sp>
    </p:spTree>
    <p:extLst>
      <p:ext uri="{BB962C8B-B14F-4D97-AF65-F5344CB8AC3E}">
        <p14:creationId xmlns:p14="http://schemas.microsoft.com/office/powerpoint/2010/main" val="890040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E27D7C-F36E-43A1-8F46-8921CC22E56B}"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8B4D5C-B1E3-450D-8EA6-00CBCC35D0B2}"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B4D5C-B1E3-450D-8EA6-00CBCC35D0B2}"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B4D5C-B1E3-450D-8EA6-00CBCC35D0B2}"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8B4D5C-B1E3-450D-8EA6-00CBCC35D0B2}"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8B4D5C-B1E3-450D-8EA6-00CBCC35D0B2}"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8B4D5C-B1E3-450D-8EA6-00CBCC35D0B2}"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8B4D5C-B1E3-450D-8EA6-00CBCC35D0B2}" type="datetimeFigureOut">
              <a:rPr lang="en-US" smtClean="0"/>
              <a:pPr/>
              <a:t>4/30/2012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8B4D5C-B1E3-450D-8EA6-00CBCC35D0B2}" type="datetimeFigureOut">
              <a:rPr lang="en-US" smtClean="0"/>
              <a:pPr/>
              <a:t>4/30/2012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B4D5C-B1E3-450D-8EA6-00CBCC35D0B2}" type="datetimeFigureOut">
              <a:rPr lang="en-US" smtClean="0"/>
              <a:pPr/>
              <a:t>4/30/2012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B4D5C-B1E3-450D-8EA6-00CBCC35D0B2}"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8B4D5C-B1E3-450D-8EA6-00CBCC35D0B2}"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A93BDD-F11F-4A12-B71B-7081B33178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8B4D5C-B1E3-450D-8EA6-00CBCC35D0B2}" type="datetimeFigureOut">
              <a:rPr lang="en-US" smtClean="0"/>
              <a:pPr/>
              <a:t>4/30/2012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A93BDD-F11F-4A12-B71B-7081B33178F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glow rad="228600">
              <a:schemeClr val="accent3">
                <a:satMod val="175000"/>
                <a:alpha val="40000"/>
              </a:schemeClr>
            </a:glow>
          </a:effectLst>
        </p:spPr>
        <p:txBody>
          <a:bodyPr/>
          <a:lstStyle/>
          <a:p>
            <a:r>
              <a:rPr lang="en-US" dirty="0" smtClean="0">
                <a:solidFill>
                  <a:srgbClr val="0070C0"/>
                </a:solidFill>
                <a:latin typeface="Algerian" pitchFamily="82" charset="0"/>
              </a:rPr>
              <a:t>14</a:t>
            </a:r>
            <a:r>
              <a:rPr lang="en-US" dirty="0" smtClean="0">
                <a:latin typeface="Algerian" pitchFamily="82" charset="0"/>
              </a:rPr>
              <a:t> </a:t>
            </a:r>
            <a:r>
              <a:rPr lang="en-US" dirty="0" err="1" smtClean="0">
                <a:latin typeface="Algerian" pitchFamily="82" charset="0"/>
              </a:rPr>
              <a:t>Juil</a:t>
            </a:r>
            <a:r>
              <a:rPr lang="en-US" dirty="0" err="1" smtClean="0">
                <a:solidFill>
                  <a:srgbClr val="FF0000"/>
                </a:solidFill>
                <a:latin typeface="Algerian" pitchFamily="82" charset="0"/>
              </a:rPr>
              <a:t>let</a:t>
            </a:r>
            <a:endParaRPr lang="en-US" dirty="0">
              <a:solidFill>
                <a:srgbClr val="FF0000"/>
              </a:solidFill>
              <a:latin typeface="Algerian" pitchFamily="82" charset="0"/>
            </a:endParaRPr>
          </a:p>
        </p:txBody>
      </p:sp>
      <p:sp>
        <p:nvSpPr>
          <p:cNvPr id="3" name="Subtitle 2"/>
          <p:cNvSpPr>
            <a:spLocks noGrp="1"/>
          </p:cNvSpPr>
          <p:nvPr>
            <p:ph type="subTitle" idx="1"/>
          </p:nvPr>
        </p:nvSpPr>
        <p:spPr/>
        <p:txBody>
          <a:bodyPr/>
          <a:lstStyle/>
          <a:p>
            <a:endParaRPr lang="en-US" dirty="0"/>
          </a:p>
        </p:txBody>
      </p:sp>
      <p:sp>
        <p:nvSpPr>
          <p:cNvPr id="12" name="Smiley Face 11"/>
          <p:cNvSpPr/>
          <p:nvPr/>
        </p:nvSpPr>
        <p:spPr>
          <a:xfrm>
            <a:off x="2438400" y="3886200"/>
            <a:ext cx="1447800" cy="1447800"/>
          </a:xfrm>
          <a:prstGeom prst="smileyFac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Smiley Face 12"/>
          <p:cNvSpPr/>
          <p:nvPr/>
        </p:nvSpPr>
        <p:spPr>
          <a:xfrm>
            <a:off x="5334000" y="3886200"/>
            <a:ext cx="1600200" cy="1524000"/>
          </a:xfrm>
          <a:prstGeom prst="smileyFac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4" name="Heart 13"/>
          <p:cNvSpPr/>
          <p:nvPr/>
        </p:nvSpPr>
        <p:spPr>
          <a:xfrm>
            <a:off x="3886200" y="3886200"/>
            <a:ext cx="1447800" cy="1524000"/>
          </a:xfrm>
          <a:prstGeom prst="hear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36638"/>
          </a:xfrm>
        </p:spPr>
        <p:txBody>
          <a:bodyPr>
            <a:normAutofit fontScale="90000"/>
          </a:bodyPr>
          <a:lstStyle/>
          <a:p>
            <a:r>
              <a:rPr lang="fr-FR" dirty="0" smtClean="0"/>
              <a:t/>
            </a:r>
            <a:br>
              <a:rPr lang="fr-FR" dirty="0" smtClean="0"/>
            </a:br>
            <a:r>
              <a:rPr lang="fr-FR" sz="4000" dirty="0" smtClean="0">
                <a:solidFill>
                  <a:srgbClr val="0070C0"/>
                </a:solidFill>
              </a:rPr>
              <a:t>Fête nationale, instituée officiellement en </a:t>
            </a:r>
            <a:r>
              <a:rPr lang="fr-FR" sz="4000" dirty="0" smtClean="0"/>
              <a:t>souvenir de la prise de la Bastille en 1789 . À cette occasion a lieu le traditionnel défilé </a:t>
            </a:r>
            <a:r>
              <a:rPr lang="fr-FR" sz="4000" dirty="0" smtClean="0">
                <a:solidFill>
                  <a:srgbClr val="FF0000"/>
                </a:solidFill>
              </a:rPr>
              <a:t>militaire du 14 juillet à Paris.</a:t>
            </a:r>
            <a:endParaRPr lang="en-US" sz="4000" dirty="0">
              <a:solidFill>
                <a:srgbClr val="FF0000"/>
              </a:solidFill>
            </a:endParaRPr>
          </a:p>
        </p:txBody>
      </p:sp>
      <p:pic>
        <p:nvPicPr>
          <p:cNvPr id="6" name="Content Placeholder 5" descr="14-iulie-ziua-nationala-a-frantei-vezi-imagini-de-la-parada-militara-din-paris-101280.jpg"/>
          <p:cNvPicPr>
            <a:picLocks noGrp="1" noChangeAspect="1"/>
          </p:cNvPicPr>
          <p:nvPr>
            <p:ph idx="1"/>
          </p:nvPr>
        </p:nvPicPr>
        <p:blipFill>
          <a:blip r:embed="rId3"/>
          <a:stretch>
            <a:fillRect/>
          </a:stretch>
        </p:blipFill>
        <p:spPr>
          <a:xfrm>
            <a:off x="838200" y="2558256"/>
            <a:ext cx="7620000" cy="3994944"/>
          </a:xfrm>
        </p:spPr>
      </p:pic>
    </p:spTree>
  </p:cSld>
  <p:clrMapOvr>
    <a:masterClrMapping/>
  </p:clrMapOvr>
  <p:transition spd="slow" advTm="12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2800" dirty="0" smtClean="0"/>
              <a:t/>
            </a:r>
            <a:br>
              <a:rPr lang="fr-FR" sz="2800" dirty="0" smtClean="0"/>
            </a:br>
            <a:r>
              <a:rPr lang="fr-FR" sz="2800" dirty="0"/>
              <a:t/>
            </a:r>
            <a:br>
              <a:rPr lang="fr-FR" sz="2800" dirty="0"/>
            </a:br>
            <a:r>
              <a:rPr lang="fr-FR" sz="2800" dirty="0" smtClean="0"/>
              <a:t/>
            </a:r>
            <a:br>
              <a:rPr lang="fr-FR" sz="2800" dirty="0" smtClean="0"/>
            </a:br>
            <a:r>
              <a:rPr lang="fr-FR" sz="2800" dirty="0"/>
              <a:t/>
            </a:r>
            <a:br>
              <a:rPr lang="fr-FR" sz="2800" dirty="0"/>
            </a:br>
            <a:r>
              <a:rPr lang="fr-FR" sz="2800" dirty="0" smtClean="0">
                <a:solidFill>
                  <a:srgbClr val="0070C0"/>
                </a:solidFill>
              </a:rPr>
              <a:t> Destinée à défendre la porte Saint-Antoine et les remparts de l’est de Paris devenus plus vulnérables ainsi qu'à protéger le roi en cas de révolte du peuple </a:t>
            </a:r>
            <a:r>
              <a:rPr lang="fr-FR" sz="2800" dirty="0" smtClean="0"/>
              <a:t>parisien notamment en sécurisant la route reliant la résidence du roi à l'hôtel </a:t>
            </a:r>
            <a:r>
              <a:rPr lang="fr-FR" sz="2800" dirty="0" err="1" smtClean="0"/>
              <a:t>Saint-Pol</a:t>
            </a:r>
            <a:r>
              <a:rPr lang="fr-FR" sz="2800" dirty="0" smtClean="0"/>
              <a:t> au château de </a:t>
            </a:r>
            <a:r>
              <a:rPr lang="fr-FR" sz="2800" dirty="0" smtClean="0">
                <a:solidFill>
                  <a:srgbClr val="FF0000"/>
                </a:solidFill>
              </a:rPr>
              <a:t>Vincennes où le roi veut établir le centre administratif du royaume, la Bastille ou Bastille Saint-Antoine était initialement un véritable château</a:t>
            </a:r>
            <a:endParaRPr lang="en-US" sz="2800" dirty="0">
              <a:solidFill>
                <a:srgbClr val="FF0000"/>
              </a:solidFill>
            </a:endParaRPr>
          </a:p>
        </p:txBody>
      </p:sp>
      <p:pic>
        <p:nvPicPr>
          <p:cNvPr id="4" name="Content Placeholder 3" descr="FichierBastille_Exterior_1790_or_1791.jpg"/>
          <p:cNvPicPr>
            <a:picLocks noGrp="1" noChangeAspect="1"/>
          </p:cNvPicPr>
          <p:nvPr>
            <p:ph idx="1"/>
          </p:nvPr>
        </p:nvPicPr>
        <p:blipFill>
          <a:blip r:embed="rId2"/>
          <a:stretch>
            <a:fillRect/>
          </a:stretch>
        </p:blipFill>
        <p:spPr>
          <a:xfrm>
            <a:off x="1828800" y="3352800"/>
            <a:ext cx="5029200" cy="3200400"/>
          </a:xfrm>
        </p:spPr>
      </p:pic>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z="2700" dirty="0" smtClean="0"/>
              <a:t/>
            </a:r>
            <a:br>
              <a:rPr lang="fr-FR" sz="2700" dirty="0" smtClean="0"/>
            </a:br>
            <a:r>
              <a:rPr lang="fr-FR" sz="2700" dirty="0"/>
              <a:t/>
            </a:r>
            <a:br>
              <a:rPr lang="fr-FR" sz="2700" dirty="0"/>
            </a:br>
            <a:r>
              <a:rPr lang="fr-FR" sz="2700" dirty="0" smtClean="0">
                <a:solidFill>
                  <a:srgbClr val="0070C0"/>
                </a:solidFill>
              </a:rPr>
              <a:t>La prise de la Bastille est un évènement de la Révolution française survenu le 14 juillet 1789. Cette journée, durant </a:t>
            </a:r>
            <a:r>
              <a:rPr lang="fr-FR" sz="2700" dirty="0" smtClean="0"/>
              <a:t>laquelle la Bastille est prise d’assaut par les Parisiens, est, par tradition, considérée comme marquant la fin de l’« Ancien Régime » et le début de la Révolution française. La reddition de </a:t>
            </a:r>
            <a:r>
              <a:rPr lang="fr-FR" sz="2700" dirty="0" smtClean="0">
                <a:solidFill>
                  <a:srgbClr val="FF0000"/>
                </a:solidFill>
              </a:rPr>
              <a:t>la Bastille fit l’effet d’un séisme, en France comme en Europe, jusque dans la lointaine Russie impériale</a:t>
            </a:r>
            <a:r>
              <a:rPr lang="fr-FR" sz="2000" dirty="0" smtClean="0">
                <a:solidFill>
                  <a:srgbClr val="FF0000"/>
                </a:solidFill>
              </a:rPr>
              <a:t>.</a:t>
            </a:r>
            <a:endParaRPr lang="en-US" sz="2000" dirty="0">
              <a:solidFill>
                <a:srgbClr val="FF0000"/>
              </a:solidFill>
            </a:endParaRPr>
          </a:p>
        </p:txBody>
      </p:sp>
      <p:pic>
        <p:nvPicPr>
          <p:cNvPr id="4" name="Content Placeholder 3" descr="FichierBastille_-_Project_Gutenberg_eText_16962.jpg"/>
          <p:cNvPicPr>
            <a:picLocks noGrp="1" noChangeAspect="1"/>
          </p:cNvPicPr>
          <p:nvPr>
            <p:ph idx="1"/>
          </p:nvPr>
        </p:nvPicPr>
        <p:blipFill>
          <a:blip r:embed="rId2"/>
          <a:stretch>
            <a:fillRect/>
          </a:stretch>
        </p:blipFill>
        <p:spPr>
          <a:xfrm>
            <a:off x="2362200" y="2743200"/>
            <a:ext cx="4343400" cy="4114800"/>
          </a:xfrm>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Comment célèbrent les Français</a:t>
            </a:r>
            <a:r>
              <a:rPr lang="fr-FR" dirty="0"/>
              <a:t> la </a:t>
            </a:r>
            <a:r>
              <a:rPr lang="fr-FR" dirty="0" smtClean="0"/>
              <a:t>Fête nationale</a:t>
            </a:r>
            <a:endParaRPr lang="en-US" dirty="0"/>
          </a:p>
        </p:txBody>
      </p:sp>
      <p:sp>
        <p:nvSpPr>
          <p:cNvPr id="4" name="Title 1"/>
          <p:cNvSpPr txBox="1">
            <a:spLocks/>
          </p:cNvSpPr>
          <p:nvPr/>
        </p:nvSpPr>
        <p:spPr>
          <a:xfrm>
            <a:off x="457200" y="381000"/>
            <a:ext cx="8229600" cy="1036638"/>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0" i="0" u="none" strike="noStrike" kern="1200" cap="none" spc="0" normalizeH="0" baseline="0" noProof="0" dirty="0" smtClean="0">
                <a:ln>
                  <a:noFill/>
                </a:ln>
                <a:solidFill>
                  <a:schemeClr val="tx1"/>
                </a:solidFill>
                <a:effectLst/>
                <a:uLnTx/>
                <a:uFillTx/>
                <a:latin typeface="+mj-lt"/>
                <a:ea typeface="+mj-ea"/>
                <a:cs typeface="+mj-cs"/>
              </a:rPr>
              <a:t/>
            </a:r>
            <a:br>
              <a:rPr kumimoji="0" lang="fr-FR" sz="4400" b="0" i="0" u="none" strike="noStrike" kern="1200" cap="none" spc="0" normalizeH="0" baseline="0" noProof="0" dirty="0" smtClean="0">
                <a:ln>
                  <a:noFill/>
                </a:ln>
                <a:solidFill>
                  <a:schemeClr val="tx1"/>
                </a:solidFill>
                <a:effectLst/>
                <a:uLnTx/>
                <a:uFillTx/>
                <a:latin typeface="+mj-lt"/>
                <a:ea typeface="+mj-ea"/>
                <a:cs typeface="+mj-cs"/>
              </a:rPr>
            </a:br>
            <a:r>
              <a:rPr kumimoji="0" lang="fr-FR" sz="4000" b="0" i="0" u="none" strike="noStrike" kern="1200" cap="none" spc="0" normalizeH="0" baseline="0" noProof="0" dirty="0" smtClean="0">
                <a:ln>
                  <a:noFill/>
                </a:ln>
                <a:solidFill>
                  <a:schemeClr val="tx1"/>
                </a:solidFill>
                <a:effectLst/>
                <a:uLnTx/>
                <a:uFillTx/>
                <a:latin typeface="+mj-lt"/>
                <a:ea typeface="+mj-ea"/>
                <a:cs typeface="+mj-cs"/>
              </a:rPr>
              <a:t>.</a:t>
            </a:r>
            <a:endParaRPr kumimoji="0" lang="en-US" sz="40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026" name="Picture 2"/>
          <p:cNvPicPr>
            <a:picLocks noGrp="1" noChangeAspect="1" noChangeArrowheads="1"/>
          </p:cNvPicPr>
          <p:nvPr>
            <p:ph idx="1"/>
          </p:nvPr>
        </p:nvPicPr>
        <p:blipFill>
          <a:blip r:embed="rId2"/>
          <a:srcRect/>
          <a:stretch>
            <a:fillRect/>
          </a:stretch>
        </p:blipFill>
        <p:spPr bwMode="auto">
          <a:xfrm>
            <a:off x="1905000" y="1600200"/>
            <a:ext cx="5486400" cy="4876800"/>
          </a:xfrm>
          <a:prstGeom prst="rect">
            <a:avLst/>
          </a:prstGeom>
          <a:noFill/>
          <a:ln w="9525">
            <a:noFill/>
            <a:miter lim="800000"/>
            <a:headEnd/>
            <a:tailEnd/>
          </a:ln>
          <a:effectLst/>
        </p:spPr>
      </p:pic>
    </p:spTree>
  </p:cSld>
  <p:clrMapOvr>
    <a:masterClrMapping/>
  </p:clrMapOvr>
  <p:transition spd="slow">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F</a:t>
            </a:r>
            <a:r>
              <a:rPr lang="en-US" dirty="0" err="1" smtClean="0"/>
              <a:t>rançaise</a:t>
            </a:r>
            <a:r>
              <a:rPr lang="en-US" dirty="0" smtClean="0"/>
              <a:t> </a:t>
            </a:r>
            <a:r>
              <a:rPr lang="en-US" dirty="0" err="1" smtClean="0"/>
              <a:t>organise</a:t>
            </a:r>
            <a:r>
              <a:rPr lang="en-US" dirty="0" smtClean="0"/>
              <a:t> </a:t>
            </a:r>
            <a:r>
              <a:rPr lang="en-US" dirty="0" err="1" smtClean="0"/>
              <a:t>chaque</a:t>
            </a:r>
            <a:r>
              <a:rPr lang="en-US" dirty="0" smtClean="0"/>
              <a:t> </a:t>
            </a:r>
            <a:r>
              <a:rPr lang="en-US" dirty="0" err="1" smtClean="0"/>
              <a:t>année</a:t>
            </a:r>
            <a:r>
              <a:rPr lang="en-US" dirty="0" smtClean="0"/>
              <a:t> un </a:t>
            </a:r>
            <a:r>
              <a:rPr lang="en-US" dirty="0" err="1" smtClean="0"/>
              <a:t>défilé</a:t>
            </a:r>
            <a:r>
              <a:rPr lang="en-US" dirty="0" smtClean="0"/>
              <a:t> en </a:t>
            </a:r>
            <a:r>
              <a:rPr lang="en-US" dirty="0" err="1" smtClean="0"/>
              <a:t>leur</a:t>
            </a:r>
            <a:r>
              <a:rPr lang="en-US" dirty="0" smtClean="0"/>
              <a:t> </a:t>
            </a:r>
            <a:r>
              <a:rPr lang="en-US" dirty="0" err="1" smtClean="0"/>
              <a:t>honneur</a:t>
            </a:r>
            <a:r>
              <a:rPr lang="en-US" dirty="0" smtClean="0"/>
              <a:t/>
            </a:r>
            <a:br>
              <a:rPr lang="en-US" dirty="0" smtClean="0"/>
            </a:b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4724400" y="2362200"/>
            <a:ext cx="4038600" cy="33528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304800" y="2362200"/>
            <a:ext cx="4191000" cy="3352800"/>
          </a:xfrm>
          <a:prstGeom prst="rect">
            <a:avLst/>
          </a:prstGeom>
          <a:noFill/>
          <a:ln w="9525">
            <a:noFill/>
            <a:miter lim="800000"/>
            <a:headEnd/>
            <a:tailEnd/>
          </a:ln>
          <a:effectLst/>
        </p:spPr>
      </p:pic>
    </p:spTree>
  </p:cSld>
  <p:clrMapOvr>
    <a:masterClrMapping/>
  </p:clrMapOvr>
  <p:transition spd="slow">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vi-VN" sz="2700" dirty="0" smtClean="0">
                <a:solidFill>
                  <a:srgbClr val="0070C0"/>
                </a:solidFill>
              </a:rPr>
              <a:t>Chaque année, à la fois en France et les collectivités françaises où </a:t>
            </a:r>
            <a:r>
              <a:rPr lang="vi-VN" sz="2700" dirty="0" smtClean="0"/>
              <a:t>il ya de nombreux événements qui se déroulent. Spectacles musicaux, défilés, danses, feux d'artifice accompagner le jour de </a:t>
            </a:r>
            <a:r>
              <a:rPr lang="vi-VN" sz="2700" dirty="0" smtClean="0">
                <a:solidFill>
                  <a:srgbClr val="FF0000"/>
                </a:solidFill>
              </a:rPr>
              <a:t>la fête 14 Juillet.</a:t>
            </a:r>
            <a:r>
              <a:rPr lang="vi-VN" dirty="0" smtClean="0"/>
              <a:t/>
            </a:r>
            <a:br>
              <a:rPr lang="vi-VN" dirty="0" smtClean="0"/>
            </a:br>
            <a:r>
              <a:rPr lang="vi-VN" dirty="0" smtClean="0"/>
              <a:t/>
            </a:r>
            <a:br>
              <a:rPr lang="vi-VN" dirty="0" smtClean="0"/>
            </a:br>
            <a:r>
              <a:rPr lang="vi-VN" dirty="0" smtClean="0"/>
              <a:t/>
            </a:r>
            <a:br>
              <a:rPr lang="vi-VN" dirty="0" smtClean="0"/>
            </a:br>
            <a:endParaRPr lang="en-US" dirty="0"/>
          </a:p>
        </p:txBody>
      </p:sp>
      <p:pic>
        <p:nvPicPr>
          <p:cNvPr id="1026" name="Picture 2"/>
          <p:cNvPicPr>
            <a:picLocks noGrp="1" noChangeAspect="1" noChangeArrowheads="1"/>
          </p:cNvPicPr>
          <p:nvPr>
            <p:ph sz="half" idx="1"/>
          </p:nvPr>
        </p:nvPicPr>
        <p:blipFill>
          <a:blip r:embed="rId2"/>
          <a:srcRect/>
          <a:stretch>
            <a:fillRect/>
          </a:stretch>
        </p:blipFill>
        <p:spPr bwMode="auto">
          <a:xfrm>
            <a:off x="152400" y="1752600"/>
            <a:ext cx="4267200" cy="4114800"/>
          </a:xfrm>
          <a:prstGeom prst="rect">
            <a:avLst/>
          </a:prstGeom>
          <a:noFill/>
          <a:ln w="9525">
            <a:noFill/>
            <a:miter lim="800000"/>
            <a:headEnd/>
            <a:tailEnd/>
          </a:ln>
          <a:effectLst/>
        </p:spPr>
      </p:pic>
      <p:pic>
        <p:nvPicPr>
          <p:cNvPr id="1028" name="Picture 4"/>
          <p:cNvPicPr>
            <a:picLocks noGrp="1" noChangeAspect="1" noChangeArrowheads="1"/>
          </p:cNvPicPr>
          <p:nvPr>
            <p:ph sz="half" idx="2"/>
          </p:nvPr>
        </p:nvPicPr>
        <p:blipFill>
          <a:blip r:embed="rId3"/>
          <a:srcRect/>
          <a:stretch>
            <a:fillRect/>
          </a:stretch>
        </p:blipFill>
        <p:spPr bwMode="auto">
          <a:xfrm>
            <a:off x="4495800" y="1752600"/>
            <a:ext cx="4495800" cy="4114799"/>
          </a:xfrm>
          <a:prstGeom prst="rect">
            <a:avLst/>
          </a:prstGeom>
          <a:noFill/>
          <a:ln w="9525">
            <a:noFill/>
            <a:miter lim="800000"/>
            <a:headEnd/>
            <a:tailEnd/>
          </a:ln>
          <a:effectLst/>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vi-VN" dirty="0" smtClean="0"/>
              <a:t/>
            </a:r>
            <a:br>
              <a:rPr lang="vi-VN" dirty="0" smtClean="0"/>
            </a:br>
            <a:r>
              <a:rPr lang="vi-VN" dirty="0" smtClean="0"/>
              <a:t/>
            </a:r>
            <a:br>
              <a:rPr lang="vi-VN" dirty="0" smtClean="0"/>
            </a:br>
            <a:endParaRPr lang="en-US" dirty="0"/>
          </a:p>
        </p:txBody>
      </p:sp>
      <p:sp>
        <p:nvSpPr>
          <p:cNvPr id="4" name="Text Placeholder 3"/>
          <p:cNvSpPr>
            <a:spLocks noGrp="1"/>
          </p:cNvSpPr>
          <p:nvPr>
            <p:ph type="body" sz="half" idx="2"/>
          </p:nvPr>
        </p:nvSpPr>
        <p:spPr/>
        <p:txBody>
          <a:bodyPr>
            <a:normAutofit/>
          </a:bodyPr>
          <a:lstStyle/>
          <a:p>
            <a:r>
              <a:rPr lang="vi-VN" sz="2000" dirty="0" smtClean="0">
                <a:solidFill>
                  <a:srgbClr val="0070C0"/>
                </a:solidFill>
              </a:rPr>
              <a:t>A Bucarest, </a:t>
            </a:r>
            <a:r>
              <a:rPr lang="vi-VN" sz="2000" dirty="0" smtClean="0">
                <a:solidFill>
                  <a:srgbClr val="0070C0"/>
                </a:solidFill>
              </a:rPr>
              <a:t>Ambasa</a:t>
            </a:r>
            <a:r>
              <a:rPr lang="en-US" sz="2000" smtClean="0">
                <a:solidFill>
                  <a:srgbClr val="0070C0"/>
                </a:solidFill>
              </a:rPr>
              <a:t>d</a:t>
            </a:r>
            <a:r>
              <a:rPr lang="vi-VN" sz="2000" smtClean="0">
                <a:solidFill>
                  <a:srgbClr val="0070C0"/>
                </a:solidFill>
              </a:rPr>
              <a:t>a </a:t>
            </a:r>
            <a:r>
              <a:rPr lang="vi-VN" sz="2000" dirty="0" smtClean="0">
                <a:solidFill>
                  <a:srgbClr val="0070C0"/>
                </a:solidFill>
              </a:rPr>
              <a:t>France organise une </a:t>
            </a:r>
            <a:r>
              <a:rPr lang="vi-VN" sz="2000" dirty="0" smtClean="0"/>
              <a:t>réception officielle pour les hauts fonctionnaires contenant les discours officiels, marchant </a:t>
            </a:r>
            <a:r>
              <a:rPr lang="vi-VN" sz="2000" dirty="0" smtClean="0">
                <a:solidFill>
                  <a:srgbClr val="FF0000"/>
                </a:solidFill>
              </a:rPr>
              <a:t>groupe de musique et de récitals de musique</a:t>
            </a:r>
            <a:r>
              <a:rPr lang="en-US" sz="2000" dirty="0" smtClean="0">
                <a:solidFill>
                  <a:srgbClr val="FF0000"/>
                </a:solidFill>
              </a:rPr>
              <a:t> </a:t>
            </a:r>
            <a:r>
              <a:rPr lang="vi-VN" sz="2000" dirty="0" smtClean="0"/>
              <a:t/>
            </a:r>
            <a:br>
              <a:rPr lang="vi-VN" sz="2000" dirty="0" smtClean="0"/>
            </a:br>
            <a:endParaRPr lang="en-US" sz="2000" dirty="0"/>
          </a:p>
        </p:txBody>
      </p:sp>
      <p:pic>
        <p:nvPicPr>
          <p:cNvPr id="2050" name="Picture 2"/>
          <p:cNvPicPr>
            <a:picLocks noGrp="1" noChangeAspect="1" noChangeArrowheads="1"/>
          </p:cNvPicPr>
          <p:nvPr>
            <p:ph idx="1"/>
          </p:nvPr>
        </p:nvPicPr>
        <p:blipFill>
          <a:blip r:embed="rId2"/>
          <a:srcRect/>
          <a:stretch>
            <a:fillRect/>
          </a:stretch>
        </p:blipFill>
        <p:spPr bwMode="auto">
          <a:xfrm>
            <a:off x="4419600" y="990600"/>
            <a:ext cx="3886200" cy="2514600"/>
          </a:xfrm>
          <a:prstGeom prst="rect">
            <a:avLst/>
          </a:prstGeom>
          <a:noFill/>
          <a:ln w="9525">
            <a:noFill/>
            <a:miter lim="800000"/>
            <a:headEnd/>
            <a:tailEnd/>
          </a:ln>
          <a:effectLst/>
        </p:spPr>
      </p:pic>
      <p:sp>
        <p:nvSpPr>
          <p:cNvPr id="7" name="Bent-Up Arrow 6"/>
          <p:cNvSpPr/>
          <p:nvPr/>
        </p:nvSpPr>
        <p:spPr>
          <a:xfrm rot="5400000">
            <a:off x="723900" y="3924300"/>
            <a:ext cx="1752600" cy="1981200"/>
          </a:xfrm>
          <a:prstGeom prst="bentUpArrow">
            <a:avLst>
              <a:gd name="adj1" fmla="val 25000"/>
              <a:gd name="adj2" fmla="val 25000"/>
              <a:gd name="adj3" fmla="val 2500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3124200" y="4648200"/>
            <a:ext cx="1828800" cy="1371600"/>
          </a:xfrm>
          <a:prstGeom prst="rightArrow">
            <a:avLst/>
          </a:prstGeom>
          <a:solidFill>
            <a:schemeClr val="tx1"/>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Bent-Up Arrow 8"/>
          <p:cNvSpPr/>
          <p:nvPr/>
        </p:nvSpPr>
        <p:spPr>
          <a:xfrm>
            <a:off x="5486400" y="3505200"/>
            <a:ext cx="2286000" cy="2179320"/>
          </a:xfrm>
          <a:prstGeom prst="bentUpArrow">
            <a:avLst>
              <a:gd name="adj1" fmla="val 25000"/>
              <a:gd name="adj2" fmla="val 28788"/>
              <a:gd name="adj3" fmla="val 25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MOLDOVEANU</a:t>
            </a:r>
            <a:br>
              <a:rPr lang="en-US" dirty="0" smtClean="0"/>
            </a:br>
            <a:r>
              <a:rPr lang="en-US" dirty="0" err="1" smtClean="0"/>
              <a:t>Radu-Nicolae</a:t>
            </a:r>
            <a:endParaRPr lang="en-US" dirty="0"/>
          </a:p>
        </p:txBody>
      </p:sp>
      <p:pic>
        <p:nvPicPr>
          <p:cNvPr id="3075" name="Picture 3"/>
          <p:cNvPicPr>
            <a:picLocks noGrp="1" noChangeAspect="1" noChangeArrowheads="1"/>
          </p:cNvPicPr>
          <p:nvPr>
            <p:ph idx="1"/>
          </p:nvPr>
        </p:nvPicPr>
        <p:blipFill>
          <a:blip r:embed="rId2"/>
          <a:srcRect/>
          <a:stretch>
            <a:fillRect/>
          </a:stretch>
        </p:blipFill>
        <p:spPr bwMode="auto">
          <a:xfrm>
            <a:off x="2424112" y="2424906"/>
            <a:ext cx="4295775" cy="2876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46</Words>
  <Application>Microsoft Office PowerPoint</Application>
  <PresentationFormat>On-screen Show (4:3)</PresentationFormat>
  <Paragraphs>12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14 Juillet</vt:lpstr>
      <vt:lpstr> Fête nationale, instituée officiellement en souvenir de la prise de la Bastille en 1789 . À cette occasion a lieu le traditionnel défilé militaire du 14 juillet à Paris.</vt:lpstr>
      <vt:lpstr>     Destinée à défendre la porte Saint-Antoine et les remparts de l’est de Paris devenus plus vulnérables ainsi qu'à protéger le roi en cas de révolte du peuple parisien notamment en sécurisant la route reliant la résidence du roi à l'hôtel Saint-Pol au château de Vincennes où le roi veut établir le centre administratif du royaume, la Bastille ou Bastille Saint-Antoine était initialement un véritable château</vt:lpstr>
      <vt:lpstr>  La prise de la Bastille est un évènement de la Révolution française survenu le 14 juillet 1789. Cette journée, durant laquelle la Bastille est prise d’assaut par les Parisiens, est, par tradition, considérée comme marquant la fin de l’« Ancien Régime » et le début de la Révolution française. La reddition de la Bastille fit l’effet d’un séisme, en France comme en Europe, jusque dans la lointaine Russie impériale.</vt:lpstr>
      <vt:lpstr>Comment célèbrent les Français la Fête nationale</vt:lpstr>
      <vt:lpstr>Française organise chaque année un défilé en leur honneur </vt:lpstr>
      <vt:lpstr>     Chaque année, à la fois en France et les collectivités françaises où il ya de nombreux événements qui se déroulent. Spectacles musicaux, défilés, danses, feux d'artifice accompagner le jour de la fête 14 Juillet.   </vt:lpstr>
      <vt:lpstr>                                              </vt:lpstr>
      <vt:lpstr>MOLDOVEANU Radu-Nicolae</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 Juillet</dc:title>
  <dc:creator>DNP</dc:creator>
  <cp:lastModifiedBy>Cristi</cp:lastModifiedBy>
  <cp:revision>16</cp:revision>
  <dcterms:created xsi:type="dcterms:W3CDTF">2012-04-30T03:57:59Z</dcterms:created>
  <dcterms:modified xsi:type="dcterms:W3CDTF">2012-04-30T15:19:39Z</dcterms:modified>
</cp:coreProperties>
</file>